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2" r:id="rId4"/>
    <p:sldId id="261" r:id="rId5"/>
    <p:sldId id="258" r:id="rId6"/>
    <p:sldId id="259" r:id="rId7"/>
    <p:sldId id="260" r:id="rId8"/>
    <p:sldId id="264" r:id="rId9"/>
    <p:sldId id="265" r:id="rId10"/>
    <p:sldId id="263"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6FBFA80-DE06-4A9A-B5DB-05E480659923}"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3225816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BFA80-DE06-4A9A-B5DB-05E480659923}"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239334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BFA80-DE06-4A9A-B5DB-05E480659923}"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13210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BFA80-DE06-4A9A-B5DB-05E480659923}"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256154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FBFA80-DE06-4A9A-B5DB-05E480659923}"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67493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6FBFA80-DE06-4A9A-B5DB-05E480659923}"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3676900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6FBFA80-DE06-4A9A-B5DB-05E480659923}" type="datetimeFigureOut">
              <a:rPr lang="ar-IQ" smtClean="0"/>
              <a:t>09/04/1440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604948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6FBFA80-DE06-4A9A-B5DB-05E480659923}" type="datetimeFigureOut">
              <a:rPr lang="ar-IQ" smtClean="0"/>
              <a:t>09/04/1440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1289874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FBFA80-DE06-4A9A-B5DB-05E480659923}" type="datetimeFigureOut">
              <a:rPr lang="ar-IQ" smtClean="0"/>
              <a:t>09/04/1440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7975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BFA80-DE06-4A9A-B5DB-05E480659923}"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88639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BFA80-DE06-4A9A-B5DB-05E480659923}"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9E97EC-8F33-4748-8520-53B184D406B3}" type="slidenum">
              <a:rPr lang="ar-IQ" smtClean="0"/>
              <a:t>‹#›</a:t>
            </a:fld>
            <a:endParaRPr lang="ar-IQ"/>
          </a:p>
        </p:txBody>
      </p:sp>
    </p:spTree>
    <p:extLst>
      <p:ext uri="{BB962C8B-B14F-4D97-AF65-F5344CB8AC3E}">
        <p14:creationId xmlns:p14="http://schemas.microsoft.com/office/powerpoint/2010/main" val="162218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FBFA80-DE06-4A9A-B5DB-05E480659923}" type="datetimeFigureOut">
              <a:rPr lang="ar-IQ" smtClean="0"/>
              <a:t>09/04/1440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9E97EC-8F33-4748-8520-53B184D406B3}" type="slidenum">
              <a:rPr lang="ar-IQ" smtClean="0"/>
              <a:t>‹#›</a:t>
            </a:fld>
            <a:endParaRPr lang="ar-IQ"/>
          </a:p>
        </p:txBody>
      </p:sp>
    </p:spTree>
    <p:extLst>
      <p:ext uri="{BB962C8B-B14F-4D97-AF65-F5344CB8AC3E}">
        <p14:creationId xmlns:p14="http://schemas.microsoft.com/office/powerpoint/2010/main" val="3218627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مربع نص 3"/>
          <p:cNvSpPr txBox="1"/>
          <p:nvPr/>
        </p:nvSpPr>
        <p:spPr>
          <a:xfrm>
            <a:off x="191614" y="0"/>
            <a:ext cx="8928992" cy="800219"/>
          </a:xfrm>
          <a:prstGeom prst="rect">
            <a:avLst/>
          </a:prstGeom>
          <a:noFill/>
        </p:spPr>
        <p:txBody>
          <a:bodyPr wrap="square" rtlCol="1">
            <a:spAutoFit/>
          </a:bodyPr>
          <a:lstStyle/>
          <a:p>
            <a:r>
              <a:rPr lang="ar-IQ" sz="2800" b="1" dirty="0">
                <a:solidFill>
                  <a:srgbClr val="FF0000"/>
                </a:solidFill>
              </a:rPr>
              <a:t>نظام البطولات في الجمناستك       المرحلة الثالثة صباحي + مسائي</a:t>
            </a:r>
            <a:endParaRPr lang="en-US" sz="2800" dirty="0">
              <a:solidFill>
                <a:srgbClr val="FF0000"/>
              </a:solidFill>
            </a:endParaRPr>
          </a:p>
          <a:p>
            <a:endParaRPr lang="ar-IQ" dirty="0"/>
          </a:p>
        </p:txBody>
      </p:sp>
      <p:sp>
        <p:nvSpPr>
          <p:cNvPr id="5" name="مربع نص 4"/>
          <p:cNvSpPr txBox="1"/>
          <p:nvPr/>
        </p:nvSpPr>
        <p:spPr>
          <a:xfrm>
            <a:off x="191614" y="400109"/>
            <a:ext cx="8772874" cy="6278642"/>
          </a:xfrm>
          <a:prstGeom prst="rect">
            <a:avLst/>
          </a:prstGeom>
          <a:noFill/>
        </p:spPr>
        <p:txBody>
          <a:bodyPr wrap="square" rtlCol="1">
            <a:spAutoFit/>
          </a:bodyPr>
          <a:lstStyle/>
          <a:p>
            <a:r>
              <a:rPr lang="ar-IQ" sz="2000" dirty="0"/>
              <a:t>تقام بطولة العالم </a:t>
            </a:r>
            <a:r>
              <a:rPr lang="ar-IQ" sz="2400" dirty="0"/>
              <a:t>للجمناستك</a:t>
            </a:r>
            <a:r>
              <a:rPr lang="ar-IQ" sz="2000" dirty="0"/>
              <a:t> كل عام اي (ثلاث بطولات عالم)، الرابعة(بطولة اولمبية) الي اهمنا من هذه البطولات هي بطولتين الا وهي:</a:t>
            </a:r>
            <a:endParaRPr lang="en-US" sz="2000" dirty="0"/>
          </a:p>
          <a:p>
            <a:pPr lvl="0"/>
            <a:r>
              <a:rPr lang="ar-IQ" sz="2000" dirty="0"/>
              <a:t>بطولة العالم التي تقام كل عام</a:t>
            </a:r>
            <a:endParaRPr lang="en-US" sz="2000" dirty="0"/>
          </a:p>
          <a:p>
            <a:pPr lvl="0"/>
            <a:r>
              <a:rPr lang="ar-IQ" sz="2000" dirty="0"/>
              <a:t> البطولة الاولمبية التي تقام كل اربع سنوات.</a:t>
            </a:r>
            <a:endParaRPr lang="en-US" sz="2000" dirty="0"/>
          </a:p>
          <a:p>
            <a:r>
              <a:rPr lang="ar-IQ" sz="2000" dirty="0"/>
              <a:t>وهذا يعني (3) سنوات بطولات عالم والسنة الرابعة تصادف بطولة اولمبية ولا يكون هنالك بطولة عالم لان البطولة الاولمبية اشمل من بطولة العالم </a:t>
            </a:r>
            <a:endParaRPr lang="en-US" sz="2000" dirty="0"/>
          </a:p>
          <a:p>
            <a:r>
              <a:rPr lang="ar-IQ" sz="2000" dirty="0"/>
              <a:t>م/ يجب ان نفهم امر ان بطولة العالم لا تقتصر على الرجال فقط وانما النساء ايضا .</a:t>
            </a:r>
            <a:endParaRPr lang="en-US" sz="2000" dirty="0"/>
          </a:p>
          <a:p>
            <a:r>
              <a:rPr lang="ar-IQ" sz="2000" dirty="0"/>
              <a:t>   ما نريد ان نعرف الدولة الواحدة تشارك بفريق او بلاعب واحد او(2)،او(3) لاعبين ويفضل ان تكون المشاركة لدا الدولة الواحدة كحد اقصى (6) لاعبين .</a:t>
            </a:r>
            <a:endParaRPr lang="en-US" sz="2000" dirty="0"/>
          </a:p>
          <a:p>
            <a:r>
              <a:rPr lang="ar-IQ" sz="2000" dirty="0"/>
              <a:t>م/ ممكن الدولة لها الحق بان تشارك ب (1 او 2 او 3 ) لاعبين بشرط ان يتنافسوا على البطولتين الثانيتين وهي الفردي العام وفردي الاجهزة.</a:t>
            </a:r>
            <a:endParaRPr lang="en-US" sz="2000" dirty="0"/>
          </a:p>
          <a:p>
            <a:r>
              <a:rPr lang="ar-IQ" sz="2000" dirty="0"/>
              <a:t>   ولكن يفضل ان تشارك الدولة بـ (6) لاعبين وذلك للأسباب التالية :</a:t>
            </a:r>
            <a:endParaRPr lang="en-US" sz="2000" dirty="0"/>
          </a:p>
          <a:p>
            <a:pPr lvl="0"/>
            <a:r>
              <a:rPr lang="ar-IQ" sz="2000" dirty="0"/>
              <a:t>تجنب الاصابة التي قد تحدث لاحد اللاعبين</a:t>
            </a:r>
            <a:endParaRPr lang="en-US" sz="2000" dirty="0"/>
          </a:p>
          <a:p>
            <a:pPr lvl="0"/>
            <a:r>
              <a:rPr lang="ar-IQ" sz="2000" dirty="0"/>
              <a:t>التعب والارهاق الذي يحدث للاعبين من الاداء المتكرر على الاجهزة الستة.</a:t>
            </a:r>
            <a:endParaRPr lang="en-US" sz="2000" dirty="0"/>
          </a:p>
          <a:p>
            <a:r>
              <a:rPr lang="ar-SA" sz="2000" dirty="0"/>
              <a:t>وكتأهيل للفرق المشاركة يمكن حساب الدرجة حسب المعادلة التالية:</a:t>
            </a:r>
            <a:r>
              <a:rPr lang="en-US" sz="2000" dirty="0"/>
              <a:t>6+ 5 +4                                </a:t>
            </a:r>
          </a:p>
          <a:p>
            <a:r>
              <a:rPr lang="ar-IQ" sz="2000" dirty="0"/>
              <a:t>حيث ان</a:t>
            </a:r>
            <a:endParaRPr lang="en-US" sz="2000" dirty="0"/>
          </a:p>
          <a:p>
            <a:r>
              <a:rPr lang="ar-IQ" sz="2000" dirty="0"/>
              <a:t>(6) الحد الاقصى لعدد الفريق المشارك في البطولة</a:t>
            </a:r>
            <a:endParaRPr lang="en-US" sz="2000" dirty="0"/>
          </a:p>
          <a:p>
            <a:r>
              <a:rPr lang="ar-IQ" sz="2000" dirty="0"/>
              <a:t>(5) اللاعبين المشاركين من الفريق الي مجموع اعضائه (6).</a:t>
            </a:r>
            <a:endParaRPr lang="en-US" sz="2000" dirty="0"/>
          </a:p>
          <a:p>
            <a:r>
              <a:rPr lang="ar-IQ" sz="2000" dirty="0"/>
              <a:t>(4) تحتسب افضل اربع نتاج حصلوا عليها اللاعبون (5).</a:t>
            </a:r>
            <a:endParaRPr lang="en-US" sz="2000" dirty="0"/>
          </a:p>
          <a:p>
            <a:endParaRPr lang="ar-IQ" dirty="0"/>
          </a:p>
        </p:txBody>
      </p:sp>
    </p:spTree>
    <p:extLst>
      <p:ext uri="{BB962C8B-B14F-4D97-AF65-F5344CB8AC3E}">
        <p14:creationId xmlns:p14="http://schemas.microsoft.com/office/powerpoint/2010/main" val="1763609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16632"/>
            <a:ext cx="8856984" cy="3139321"/>
          </a:xfrm>
          <a:prstGeom prst="rect">
            <a:avLst/>
          </a:prstGeom>
        </p:spPr>
        <p:txBody>
          <a:bodyPr wrap="square">
            <a:spAutoFit/>
          </a:bodyPr>
          <a:lstStyle/>
          <a:p>
            <a:r>
              <a:rPr lang="ar-IQ" b="1" u="sng" dirty="0">
                <a:solidFill>
                  <a:srgbClr val="FF0000"/>
                </a:solidFill>
              </a:rPr>
              <a:t>المجموعات الحركية  </a:t>
            </a:r>
            <a:endParaRPr lang="en-US" dirty="0">
              <a:solidFill>
                <a:srgbClr val="FF0000"/>
              </a:solidFill>
            </a:endParaRPr>
          </a:p>
          <a:p>
            <a:r>
              <a:rPr lang="ar-IQ" sz="2000" dirty="0">
                <a:solidFill>
                  <a:srgbClr val="0070C0"/>
                </a:solidFill>
              </a:rPr>
              <a:t>على كل جهاز هنالك (5) مجموعات حركية ماعدا الارضية (4) مجموعات حركية والتي تعتبر النهايات الحركية .</a:t>
            </a:r>
            <a:endParaRPr lang="en-US" sz="2000" dirty="0">
              <a:solidFill>
                <a:srgbClr val="0070C0"/>
              </a:solidFill>
            </a:endParaRPr>
          </a:p>
          <a:p>
            <a:r>
              <a:rPr lang="ar-IQ" sz="2000" dirty="0">
                <a:solidFill>
                  <a:srgbClr val="0070C0"/>
                </a:solidFill>
              </a:rPr>
              <a:t>الارضية </a:t>
            </a:r>
            <a:r>
              <a:rPr lang="ar-IQ" sz="2000" dirty="0" err="1">
                <a:solidFill>
                  <a:srgbClr val="0070C0"/>
                </a:solidFill>
              </a:rPr>
              <a:t>لاتوجد</a:t>
            </a:r>
            <a:r>
              <a:rPr lang="ar-IQ" sz="2000" dirty="0">
                <a:solidFill>
                  <a:srgbClr val="0070C0"/>
                </a:solidFill>
              </a:rPr>
              <a:t> فيها نهايات حركية لذلك يؤدي اللاعب حركة من المجموعة</a:t>
            </a:r>
            <a:r>
              <a:rPr lang="ar-IQ" sz="2000" u="sng" dirty="0">
                <a:solidFill>
                  <a:srgbClr val="0070C0"/>
                </a:solidFill>
              </a:rPr>
              <a:t> </a:t>
            </a:r>
            <a:r>
              <a:rPr lang="ar-IQ" sz="2000" dirty="0">
                <a:solidFill>
                  <a:srgbClr val="0070C0"/>
                </a:solidFill>
              </a:rPr>
              <a:t>(2، 3، 4) قيمة المتطلب الواحد (0.5) درجة يجب ان يؤدي (5) متطلبات اي ما يعادل (2.5) من الدرجة.</a:t>
            </a:r>
            <a:endParaRPr lang="en-US" sz="2000" dirty="0">
              <a:solidFill>
                <a:srgbClr val="0070C0"/>
              </a:solidFill>
            </a:endParaRPr>
          </a:p>
          <a:p>
            <a:r>
              <a:rPr lang="ar-IQ" sz="2000" b="1" u="sng" dirty="0">
                <a:solidFill>
                  <a:srgbClr val="FF0000"/>
                </a:solidFill>
              </a:rPr>
              <a:t>الربط : </a:t>
            </a:r>
            <a:r>
              <a:rPr lang="ar-IQ" sz="2000" dirty="0">
                <a:solidFill>
                  <a:srgbClr val="0070C0"/>
                </a:solidFill>
              </a:rPr>
              <a:t>وهذا يعني ان اللاعب يؤدي حركة ربط عالية الصعوبة وخالية من الاخطاء واحدة من هاتان الحركتان لا تقل عن صعوبة (</a:t>
            </a:r>
            <a:r>
              <a:rPr lang="en-US" sz="2000" dirty="0">
                <a:solidFill>
                  <a:srgbClr val="0070C0"/>
                </a:solidFill>
              </a:rPr>
              <a:t>D</a:t>
            </a:r>
            <a:r>
              <a:rPr lang="ar-IQ" sz="2000" dirty="0">
                <a:solidFill>
                  <a:srgbClr val="0070C0"/>
                </a:solidFill>
              </a:rPr>
              <a:t>) وقيمة الربط اما ان تكون (0.1) او (0.2) ويكون مقتصر على الارضية  والعقلة.</a:t>
            </a:r>
            <a:endParaRPr lang="en-US" sz="2000" dirty="0">
              <a:solidFill>
                <a:srgbClr val="0070C0"/>
              </a:solidFill>
            </a:endParaRPr>
          </a:p>
          <a:p>
            <a:r>
              <a:rPr lang="ar-IQ" sz="2000" dirty="0">
                <a:solidFill>
                  <a:srgbClr val="0070C0"/>
                </a:solidFill>
              </a:rPr>
              <a:t>مثال: عجلة بشرية (</a:t>
            </a:r>
            <a:r>
              <a:rPr lang="en-US" sz="2000" dirty="0">
                <a:solidFill>
                  <a:srgbClr val="0070C0"/>
                </a:solidFill>
              </a:rPr>
              <a:t>A+A</a:t>
            </a:r>
            <a:r>
              <a:rPr lang="ar-IQ" sz="2000" dirty="0">
                <a:solidFill>
                  <a:srgbClr val="0070C0"/>
                </a:solidFill>
              </a:rPr>
              <a:t>)  الربط 0.1+ 0.1+ 0.1 = 0.3 </a:t>
            </a:r>
            <a:endParaRPr lang="en-US" sz="2000" dirty="0">
              <a:solidFill>
                <a:srgbClr val="0070C0"/>
              </a:solidFill>
            </a:endParaRPr>
          </a:p>
          <a:p>
            <a:r>
              <a:rPr lang="ar-IQ" sz="2000" b="1" u="sng" dirty="0">
                <a:solidFill>
                  <a:srgbClr val="0070C0"/>
                </a:solidFill>
              </a:rPr>
              <a:t>الاداء الفني:</a:t>
            </a:r>
            <a:r>
              <a:rPr lang="ar-IQ" sz="2000" dirty="0">
                <a:solidFill>
                  <a:srgbClr val="0070C0"/>
                </a:solidFill>
              </a:rPr>
              <a:t> تقيم درجة اللاعب هنا على اساس الاخطاء التي يرتكبها اللاعب للجملة الحركية وهي كالاتي:</a:t>
            </a:r>
            <a:endParaRPr lang="en-US" sz="2000" dirty="0">
              <a:solidFill>
                <a:srgbClr val="0070C0"/>
              </a:solidFill>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356992"/>
            <a:ext cx="4320479" cy="3197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2783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مربع نص 3"/>
          <p:cNvSpPr txBox="1"/>
          <p:nvPr/>
        </p:nvSpPr>
        <p:spPr>
          <a:xfrm>
            <a:off x="107504" y="0"/>
            <a:ext cx="8928992" cy="3600986"/>
          </a:xfrm>
          <a:prstGeom prst="rect">
            <a:avLst/>
          </a:prstGeom>
          <a:noFill/>
        </p:spPr>
        <p:txBody>
          <a:bodyPr wrap="square" rtlCol="1">
            <a:spAutoFit/>
          </a:bodyPr>
          <a:lstStyle/>
          <a:p>
            <a:r>
              <a:rPr lang="ar-IQ" sz="3200" dirty="0"/>
              <a:t>من خلال نتائج بطولة العالم (2007) التي نشرها الاتحاد الدولي للجمناستك على الموقع الخاص به وهي كالتالي:</a:t>
            </a:r>
            <a:endParaRPr lang="en-US" sz="3200" dirty="0"/>
          </a:p>
          <a:p>
            <a:pPr lvl="0"/>
            <a:r>
              <a:rPr lang="ar-IQ" sz="3200" dirty="0"/>
              <a:t>البطولة التأهيلية للفرق المشاركة التي تستغرق (1-9) ايام التي هي عبارة عن مجموعة من البطولات.</a:t>
            </a:r>
            <a:endParaRPr lang="en-US" sz="3200" dirty="0"/>
          </a:p>
          <a:p>
            <a:r>
              <a:rPr lang="ar-IQ" sz="3200" dirty="0"/>
              <a:t>وتقسم هذه البطولة الى </a:t>
            </a:r>
            <a:r>
              <a:rPr lang="ar-IQ" sz="3200" dirty="0" err="1"/>
              <a:t>مايلي</a:t>
            </a:r>
            <a:r>
              <a:rPr lang="ar-IQ" sz="3200" dirty="0"/>
              <a:t>:</a:t>
            </a:r>
            <a:endParaRPr lang="en-US" sz="3200" dirty="0"/>
          </a:p>
          <a:p>
            <a:r>
              <a:rPr lang="ar-IQ" sz="3200" dirty="0"/>
              <a:t> </a:t>
            </a:r>
            <a:endParaRPr lang="en-US" sz="3200" dirty="0"/>
          </a:p>
          <a:p>
            <a:r>
              <a:rPr lang="ar-IQ" dirty="0"/>
              <a:t> </a:t>
            </a:r>
            <a:endParaRPr lang="en-US" dirty="0"/>
          </a:p>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564905"/>
            <a:ext cx="8208911"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3753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مربع نص 3"/>
          <p:cNvSpPr txBox="1"/>
          <p:nvPr/>
        </p:nvSpPr>
        <p:spPr>
          <a:xfrm>
            <a:off x="107504" y="116632"/>
            <a:ext cx="8928992" cy="4031873"/>
          </a:xfrm>
          <a:prstGeom prst="rect">
            <a:avLst/>
          </a:prstGeom>
          <a:noFill/>
        </p:spPr>
        <p:txBody>
          <a:bodyPr wrap="square" rtlCol="1">
            <a:spAutoFit/>
          </a:bodyPr>
          <a:lstStyle/>
          <a:p>
            <a:r>
              <a:rPr lang="ar-IQ" sz="2000" dirty="0"/>
              <a:t>اليوم 3-4 من البطولة </a:t>
            </a:r>
            <a:r>
              <a:rPr lang="ar-IQ" sz="2000" dirty="0" err="1"/>
              <a:t>تاهيلية</a:t>
            </a:r>
            <a:r>
              <a:rPr lang="ar-IQ" sz="2000" dirty="0"/>
              <a:t> للفرق المشاركة البالغ عددها (24) فريق وكذلك اللاعبين الفرادى سواء </a:t>
            </a:r>
            <a:r>
              <a:rPr lang="ar-IQ" sz="2000" dirty="0" err="1"/>
              <a:t>كانو</a:t>
            </a:r>
            <a:r>
              <a:rPr lang="ar-IQ" sz="2000" dirty="0"/>
              <a:t> فرق او متفرقة (لوحدهم) الذي يبلغ عددهم (253) لاعب.</a:t>
            </a:r>
            <a:endParaRPr lang="en-US" sz="2000" dirty="0"/>
          </a:p>
          <a:p>
            <a:r>
              <a:rPr lang="ar-IQ" sz="2000" dirty="0"/>
              <a:t>م/ (24) فريق المتأهلين من البطولات السابقة على سبيل المثال الصين اخذت في بطولات سابقة </a:t>
            </a:r>
            <a:r>
              <a:rPr lang="ar-IQ" sz="2000" dirty="0" err="1"/>
              <a:t>ميداليا</a:t>
            </a:r>
            <a:r>
              <a:rPr lang="ar-IQ" sz="2000" dirty="0"/>
              <a:t> ذهبية او قضية او برونزية لها الحق في المشاركة في الدورة المقامة الجديدة </a:t>
            </a:r>
            <a:r>
              <a:rPr lang="ar-IQ" sz="2000" dirty="0" err="1"/>
              <a:t>بالاضاقة</a:t>
            </a:r>
            <a:r>
              <a:rPr lang="ar-IQ" sz="2000" dirty="0"/>
              <a:t> الى </a:t>
            </a:r>
            <a:r>
              <a:rPr lang="ar-IQ" sz="2000" dirty="0" err="1"/>
              <a:t>المتاهلين</a:t>
            </a:r>
            <a:r>
              <a:rPr lang="ar-IQ" sz="2000" dirty="0"/>
              <a:t> من البطولات الاقليمية والقارية.</a:t>
            </a:r>
            <a:endParaRPr lang="en-US" sz="2000" dirty="0"/>
          </a:p>
          <a:p>
            <a:r>
              <a:rPr lang="ar-IQ" sz="2000" dirty="0"/>
              <a:t>بالنسبة لـ (24) فريق يتنافسون فيما بينهم .</a:t>
            </a:r>
            <a:endParaRPr lang="en-US" sz="2000" dirty="0"/>
          </a:p>
          <a:p>
            <a:r>
              <a:rPr lang="ar-IQ" sz="2000" dirty="0"/>
              <a:t>لان الالعاب الفريدة  ليس مثل الالعاب الجماعية اي من بين (6) لاعبين لاعب يحقق </a:t>
            </a:r>
            <a:r>
              <a:rPr lang="ar-IQ" sz="2000" dirty="0" err="1"/>
              <a:t>ميداليا</a:t>
            </a:r>
            <a:r>
              <a:rPr lang="ar-IQ" sz="2000" dirty="0"/>
              <a:t> ذهبية او فضية او برونزية على اكثر من جهاز بخلاف الالعاب الجماعية بحيث اذا كان الفريق يمتلك عناصر جيدة وحارس المرمى ضعيف ينهي الفريق.</a:t>
            </a:r>
            <a:endParaRPr lang="en-US" sz="2000" dirty="0"/>
          </a:p>
          <a:p>
            <a:r>
              <a:rPr lang="ar-IQ" sz="2000" dirty="0"/>
              <a:t>  م/ اذا كان عدد الفرق المشاركة اكثر من (8) فرق يكون التنافس بين الفرق على شكل شفتين صباحا ومساء يعني (24) فريق تقسم (12) صباحا و(12) مساء .</a:t>
            </a:r>
            <a:endParaRPr lang="en-US" sz="2000" dirty="0"/>
          </a:p>
          <a:p>
            <a:r>
              <a:rPr lang="ar-IQ" sz="2000" dirty="0"/>
              <a:t>  من خلال استخدام القرعة لتوزيع الفرق على الاجهزة.</a:t>
            </a:r>
            <a:endParaRPr lang="en-US" sz="2000" dirty="0"/>
          </a:p>
          <a:p>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789040"/>
            <a:ext cx="8928992"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6870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مستطيل 3"/>
          <p:cNvSpPr/>
          <p:nvPr/>
        </p:nvSpPr>
        <p:spPr>
          <a:xfrm>
            <a:off x="107504" y="116632"/>
            <a:ext cx="8712968" cy="6740307"/>
          </a:xfrm>
          <a:prstGeom prst="rect">
            <a:avLst/>
          </a:prstGeom>
        </p:spPr>
        <p:txBody>
          <a:bodyPr wrap="square">
            <a:spAutoFit/>
          </a:bodyPr>
          <a:lstStyle/>
          <a:p>
            <a:r>
              <a:rPr lang="ar-IQ" sz="2400" dirty="0"/>
              <a:t>بعد القرعة يتم اعطاء كل فريق (5) دقائق على كل جهاز احماء + اداء  من يخلصون يبدا  الدوران على الاجهزة حتى تكمل الفرق جميعها الدوران على الاجهزة .</a:t>
            </a:r>
            <a:endParaRPr lang="en-US" sz="2400" dirty="0"/>
          </a:p>
          <a:p>
            <a:r>
              <a:rPr lang="ar-IQ" sz="2400" dirty="0"/>
              <a:t>م/ كيف تحتسب درجة الفريق ?</a:t>
            </a:r>
            <a:endParaRPr lang="en-US" sz="2400" dirty="0"/>
          </a:p>
          <a:p>
            <a:r>
              <a:rPr lang="ar-IQ" sz="2400" dirty="0"/>
              <a:t>ج/ يتم اختيار احسن ثمان فرق اشترك في البطولة التأهيلية من بين  (24) فريق بحيث يكون الحد الاقصى لدرجة الفريق هي حسب المعادلة التالية    ( </a:t>
            </a:r>
            <a:r>
              <a:rPr lang="ar-IQ" sz="2400" b="1" dirty="0"/>
              <a:t>480=4× 6 ×20).</a:t>
            </a:r>
            <a:endParaRPr lang="en-US" sz="2400" dirty="0"/>
          </a:p>
          <a:p>
            <a:r>
              <a:rPr lang="ar-IQ" sz="2400" dirty="0"/>
              <a:t>حيث ان </a:t>
            </a:r>
            <a:endParaRPr lang="en-US" sz="2400" dirty="0"/>
          </a:p>
          <a:p>
            <a:r>
              <a:rPr lang="ar-IQ" sz="2400" dirty="0"/>
              <a:t>(20) : اعلى درجة يحصل عليها اللاعب.</a:t>
            </a:r>
            <a:endParaRPr lang="en-US" sz="2400" dirty="0"/>
          </a:p>
          <a:p>
            <a:r>
              <a:rPr lang="ar-IQ" sz="2400" dirty="0"/>
              <a:t>(6 ): عدد اجهزة الجمناستك للرجال.</a:t>
            </a:r>
            <a:endParaRPr lang="en-US" sz="2400" dirty="0"/>
          </a:p>
          <a:p>
            <a:r>
              <a:rPr lang="ar-IQ" sz="2400" dirty="0"/>
              <a:t>(4) : عدد اللاعبين المشتركين في البطولة</a:t>
            </a:r>
            <a:endParaRPr lang="en-US" sz="2400" dirty="0"/>
          </a:p>
          <a:p>
            <a:r>
              <a:rPr lang="ar-IQ" sz="2400" dirty="0"/>
              <a:t>التي تأتي من الصيغة الرياضية التالية   (4 -5 - 6)</a:t>
            </a:r>
            <a:endParaRPr lang="en-US" sz="2400" dirty="0"/>
          </a:p>
          <a:p>
            <a:r>
              <a:rPr lang="ar-IQ" sz="2400" dirty="0"/>
              <a:t>حيث ان:</a:t>
            </a:r>
            <a:endParaRPr lang="en-US" sz="2400" dirty="0"/>
          </a:p>
          <a:p>
            <a:r>
              <a:rPr lang="ar-IQ" sz="2400" dirty="0"/>
              <a:t>(6) : عدد اعضاء الفرق</a:t>
            </a:r>
            <a:endParaRPr lang="en-US" sz="2400" dirty="0"/>
          </a:p>
          <a:p>
            <a:r>
              <a:rPr lang="ar-IQ" sz="2400" dirty="0"/>
              <a:t>(5) : اللاعبين المشاركين في البطولة.</a:t>
            </a:r>
            <a:endParaRPr lang="en-US" sz="2400" dirty="0"/>
          </a:p>
          <a:p>
            <a:r>
              <a:rPr lang="ar-IQ" sz="2400" dirty="0"/>
              <a:t>(4) : افضل نتائج من قبل الفريق الواحد تحتسب</a:t>
            </a:r>
            <a:endParaRPr lang="en-US" sz="2400" dirty="0"/>
          </a:p>
          <a:p>
            <a:r>
              <a:rPr lang="ar-IQ" sz="2400" dirty="0"/>
              <a:t>بعدها يتم ترتيهم تنازلي اي من الكبير الى الصغير حتى نختار منهم افضل (8) فرق يتنافسون في البطولة الفرقية.</a:t>
            </a:r>
            <a:endParaRPr lang="en-US" sz="2400" dirty="0"/>
          </a:p>
          <a:p>
            <a:r>
              <a:rPr lang="ar-IQ" sz="2400" dirty="0"/>
              <a:t>م/ اليوم (4) من البطولة ولدينا (253) لاعب عدد كبير جدا لذلك يقومن بتقسيمهم الى (6) </a:t>
            </a:r>
            <a:r>
              <a:rPr lang="ar-IQ" sz="2400" dirty="0" err="1"/>
              <a:t>شفتات</a:t>
            </a:r>
            <a:r>
              <a:rPr lang="ar-IQ" sz="2400" dirty="0"/>
              <a:t> وكما </a:t>
            </a:r>
          </a:p>
        </p:txBody>
      </p:sp>
    </p:spTree>
    <p:extLst>
      <p:ext uri="{BB962C8B-B14F-4D97-AF65-F5344CB8AC3E}">
        <p14:creationId xmlns:p14="http://schemas.microsoft.com/office/powerpoint/2010/main" val="178366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16632"/>
            <a:ext cx="4277368" cy="2236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ربع نص 3"/>
          <p:cNvSpPr txBox="1"/>
          <p:nvPr/>
        </p:nvSpPr>
        <p:spPr>
          <a:xfrm>
            <a:off x="107504" y="2353271"/>
            <a:ext cx="8928992" cy="4339650"/>
          </a:xfrm>
          <a:prstGeom prst="rect">
            <a:avLst/>
          </a:prstGeom>
          <a:noFill/>
        </p:spPr>
        <p:txBody>
          <a:bodyPr wrap="square" rtlCol="1">
            <a:spAutoFit/>
          </a:bodyPr>
          <a:lstStyle/>
          <a:p>
            <a:r>
              <a:rPr lang="ar-IQ" sz="2000" dirty="0"/>
              <a:t>بعدين يعطى احماء لكل لاعب (30) ثانية بعد ما يخلصون الاحماء يقومون </a:t>
            </a:r>
            <a:r>
              <a:rPr lang="ar-IQ" sz="2000" dirty="0" err="1"/>
              <a:t>بالاداء</a:t>
            </a:r>
            <a:r>
              <a:rPr lang="ar-IQ" sz="2000" dirty="0"/>
              <a:t> على الاجهزة  بعدها تتم عملية الدوران.</a:t>
            </a:r>
            <a:endParaRPr lang="en-US" sz="2000" dirty="0"/>
          </a:p>
          <a:p>
            <a:r>
              <a:rPr lang="ar-IQ" sz="2000" dirty="0"/>
              <a:t>م/ : وهنا كل لاعب تستخرج له درجتان.</a:t>
            </a:r>
            <a:endParaRPr lang="en-US" sz="2000" dirty="0"/>
          </a:p>
          <a:p>
            <a:r>
              <a:rPr lang="ar-IQ" sz="2000" dirty="0"/>
              <a:t>(120) : يتم ترتيبها تنازلي حتى نختار احسن (24) لاعب يتنافسون على بطولة الفردي العام.</a:t>
            </a:r>
            <a:endParaRPr lang="en-US" sz="2000" dirty="0"/>
          </a:p>
          <a:p>
            <a:r>
              <a:rPr lang="ar-IQ" sz="2000" dirty="0"/>
              <a:t>(20) : يتم ترتيبها تنازلي حتى نختار احسن (8) لاعبين على كل جهاز يتنافسون على بطولة فردي الاجهزة.</a:t>
            </a:r>
            <a:endParaRPr lang="en-US" sz="2000" dirty="0"/>
          </a:p>
          <a:p>
            <a:r>
              <a:rPr lang="ar-IQ" sz="2000" dirty="0"/>
              <a:t>تعريف البطولة التأهيلية: هي عبارة عن التصفيات </a:t>
            </a:r>
            <a:r>
              <a:rPr lang="ar-IQ" sz="2000" dirty="0" err="1"/>
              <a:t>مابين</a:t>
            </a:r>
            <a:r>
              <a:rPr lang="ar-IQ" sz="2000" dirty="0"/>
              <a:t> الفرق التي سوف تشارك في البطولات الثلاث الفرقية، الفردي العام، فردي الاجهزة بوجود (24) فريق و (253) لاعب .</a:t>
            </a:r>
            <a:endParaRPr lang="en-US" sz="2000" dirty="0"/>
          </a:p>
          <a:p>
            <a:r>
              <a:rPr lang="ar-IQ" sz="2000" dirty="0"/>
              <a:t>    في اليوم (6) من البطولة : (8) فرق التي حصلت على النتائج التي تم ترتيبها تنازليا تتنافس فيما بيها وعن طريق القرعة يقسمون على (6) اجهزة يتخللها احماء ، اداء، دوران بعدها يتم احتساب درجة الفريق حتى نستخرج المراكز الثلاث الفائزة حيث ان اعلى درجة يحصل عليها الفرق (360) درجة متأتية من </a:t>
            </a:r>
            <a:endParaRPr lang="en-US" sz="2000" dirty="0"/>
          </a:p>
          <a:p>
            <a:r>
              <a:rPr lang="ar-IQ" sz="2000" dirty="0"/>
              <a:t>(3 ×20 × 6) .</a:t>
            </a:r>
            <a:endParaRPr lang="en-US" sz="2000" dirty="0"/>
          </a:p>
          <a:p>
            <a:r>
              <a:rPr lang="ar-IQ" sz="2000" dirty="0"/>
              <a:t>(6) : عدد الاجهزة.</a:t>
            </a:r>
            <a:endParaRPr lang="en-US" sz="2000" dirty="0"/>
          </a:p>
          <a:p>
            <a:r>
              <a:rPr lang="ar-IQ" sz="2000" dirty="0"/>
              <a:t>(20) : اعلى درجة يحصل عليها اللاعب.</a:t>
            </a:r>
            <a:endParaRPr lang="en-US" sz="2000" dirty="0"/>
          </a:p>
          <a:p>
            <a:endParaRPr lang="ar-IQ" dirty="0"/>
          </a:p>
        </p:txBody>
      </p:sp>
    </p:spTree>
    <p:extLst>
      <p:ext uri="{BB962C8B-B14F-4D97-AF65-F5344CB8AC3E}">
        <p14:creationId xmlns:p14="http://schemas.microsoft.com/office/powerpoint/2010/main" val="1291602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مربع نص 3"/>
          <p:cNvSpPr txBox="1"/>
          <p:nvPr/>
        </p:nvSpPr>
        <p:spPr>
          <a:xfrm>
            <a:off x="179512" y="0"/>
            <a:ext cx="8784976" cy="2862322"/>
          </a:xfrm>
          <a:prstGeom prst="rect">
            <a:avLst/>
          </a:prstGeom>
          <a:noFill/>
        </p:spPr>
        <p:txBody>
          <a:bodyPr wrap="square" rtlCol="1">
            <a:spAutoFit/>
          </a:bodyPr>
          <a:lstStyle/>
          <a:p>
            <a:r>
              <a:rPr lang="ar-IQ" dirty="0"/>
              <a:t>(3) : احتساب احسن ثلاث لاعبين حصلة نتائج متقدمة.</a:t>
            </a:r>
            <a:endParaRPr lang="en-US" dirty="0"/>
          </a:p>
          <a:p>
            <a:r>
              <a:rPr lang="ar-IQ" dirty="0"/>
              <a:t>في اليوم (7) من البطولة يقسم اللاعبون (24) على الست اجهزة من خلال اعطائهم فترة احماء (30) ثانية لكل لاعب واداء ودوران .</a:t>
            </a:r>
            <a:endParaRPr lang="en-US" dirty="0"/>
          </a:p>
          <a:p>
            <a:r>
              <a:rPr lang="ar-IQ" dirty="0"/>
              <a:t>م/: اعلى درجة يحصل عليها اللاعب في هذه البطولة (120) درجة </a:t>
            </a:r>
            <a:r>
              <a:rPr lang="ar-IQ" dirty="0" err="1"/>
              <a:t>جاية</a:t>
            </a:r>
            <a:r>
              <a:rPr lang="ar-IQ" dirty="0"/>
              <a:t> من </a:t>
            </a:r>
            <a:endParaRPr lang="en-US" dirty="0"/>
          </a:p>
          <a:p>
            <a:r>
              <a:rPr lang="ar-IQ" dirty="0"/>
              <a:t>(6) : عدد الاجهزة.</a:t>
            </a:r>
            <a:endParaRPr lang="en-US" dirty="0"/>
          </a:p>
          <a:p>
            <a:r>
              <a:rPr lang="ar-IQ" dirty="0"/>
              <a:t>(20) : اعلى درجة يحصل عليها اللاعب.</a:t>
            </a:r>
            <a:endParaRPr lang="en-US" dirty="0"/>
          </a:p>
          <a:p>
            <a:r>
              <a:rPr lang="ar-IQ" dirty="0"/>
              <a:t>بعدها يتم ترتيب درجات اللاعبين تنازليا .</a:t>
            </a:r>
            <a:endParaRPr lang="en-US" dirty="0"/>
          </a:p>
          <a:p>
            <a:r>
              <a:rPr lang="ar-IQ" dirty="0"/>
              <a:t>في اليوم (8-9) من البطولة يقسم اللاعبون (48) لاعب على الست اجهزة من خلال اعطائهم فترة احماء (30) ثانية لكل لاعب واداء ولكن بدون دوران بعدها يتم ترتيب درجات اللاعبين تنازليا كما يلي</a:t>
            </a:r>
            <a:endParaRPr lang="en-US" dirty="0"/>
          </a:p>
          <a:p>
            <a:endParaRPr lang="ar-IQ"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924944"/>
            <a:ext cx="2815753" cy="3415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5443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مستطيل 3"/>
          <p:cNvSpPr/>
          <p:nvPr/>
        </p:nvSpPr>
        <p:spPr>
          <a:xfrm>
            <a:off x="1403648" y="260648"/>
            <a:ext cx="5828840" cy="523220"/>
          </a:xfrm>
          <a:prstGeom prst="rect">
            <a:avLst/>
          </a:prstGeom>
        </p:spPr>
        <p:txBody>
          <a:bodyPr wrap="none">
            <a:spAutoFit/>
          </a:bodyPr>
          <a:lstStyle/>
          <a:p>
            <a:r>
              <a:rPr lang="ar-IQ" sz="2800" dirty="0" smtClean="0"/>
              <a:t>يتم احتساب درجة اللاعب في هذه البطولة كما يلي</a:t>
            </a:r>
            <a:endParaRPr lang="en-US" sz="2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980728"/>
            <a:ext cx="8568952"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3707904" y="3244334"/>
            <a:ext cx="4752527" cy="523220"/>
          </a:xfrm>
          <a:prstGeom prst="rect">
            <a:avLst/>
          </a:prstGeom>
        </p:spPr>
        <p:txBody>
          <a:bodyPr wrap="square">
            <a:spAutoFit/>
          </a:bodyPr>
          <a:lstStyle/>
          <a:p>
            <a:r>
              <a:rPr lang="ar-IQ" sz="2800" dirty="0"/>
              <a:t>كيف يتم احتساب درجة اللاعب النهائية</a:t>
            </a:r>
            <a:endParaRPr lang="en-US" sz="2800"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4538067"/>
            <a:ext cx="8568951" cy="14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6165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299" y="116632"/>
            <a:ext cx="8654181" cy="111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238299" y="1369799"/>
            <a:ext cx="8654181" cy="3785652"/>
          </a:xfrm>
          <a:prstGeom prst="rect">
            <a:avLst/>
          </a:prstGeom>
        </p:spPr>
        <p:txBody>
          <a:bodyPr wrap="square">
            <a:spAutoFit/>
          </a:bodyPr>
          <a:lstStyle/>
          <a:p>
            <a:r>
              <a:rPr lang="en-US" sz="2000" u="sng" dirty="0"/>
              <a:t>l</a:t>
            </a:r>
            <a:r>
              <a:rPr lang="ar-IQ" sz="2000" u="sng" dirty="0"/>
              <a:t>/ : </a:t>
            </a:r>
            <a:r>
              <a:rPr lang="ar-IQ" sz="2000" dirty="0"/>
              <a:t>هذه الحركات اختيارية يقوم فيها اللاعب وتدون في استمارة التسجيل .</a:t>
            </a:r>
            <a:endParaRPr lang="en-US" sz="2000" dirty="0"/>
          </a:p>
          <a:p>
            <a:r>
              <a:rPr lang="ar-IQ" sz="2000" dirty="0"/>
              <a:t>م/مهمة: اذا كان اللاعب من فئة المتقدمين يجب ان يؤدي (10) مجموعات حركية (9+1)</a:t>
            </a:r>
            <a:endParaRPr lang="en-US" sz="2000" dirty="0"/>
          </a:p>
          <a:p>
            <a:r>
              <a:rPr lang="ar-IQ" sz="2000" dirty="0"/>
              <a:t>اذا كان اللاعب من فئة الشباب يجب ان يؤدي (8) مجموعات حركية (7+1).</a:t>
            </a:r>
            <a:endParaRPr lang="en-US" sz="2000" dirty="0"/>
          </a:p>
          <a:p>
            <a:r>
              <a:rPr lang="ar-IQ" sz="2000" dirty="0"/>
              <a:t>اي اذا كان اللاعب متقدم تحتسب له افضل (10) حركات وكل حرف من هذه الحروف فوقه رموز تدل على عدد المجموعات التي اداها اللاعب بينما الحرف الانكليزي تسلسل الصعوبة التي قام فيها اللاعب.</a:t>
            </a:r>
            <a:endParaRPr lang="en-US" sz="2000" dirty="0"/>
          </a:p>
          <a:p>
            <a:r>
              <a:rPr lang="ar-IQ" sz="2000" dirty="0"/>
              <a:t>  في هذا الجدول لدينا (11) حركة والقاعدة تقول عدد الحركات داخل المجموعة </a:t>
            </a:r>
            <a:r>
              <a:rPr lang="ar-IQ" sz="2000" dirty="0" err="1"/>
              <a:t>لاتزيد</a:t>
            </a:r>
            <a:r>
              <a:rPr lang="ar-IQ" sz="2000" dirty="0"/>
              <a:t> عن (4) حركات </a:t>
            </a:r>
            <a:endParaRPr lang="en-US" sz="2000" dirty="0"/>
          </a:p>
          <a:p>
            <a:r>
              <a:rPr lang="ar-IQ" sz="2000" dirty="0"/>
              <a:t> </a:t>
            </a:r>
            <a:endParaRPr lang="en-US" sz="2000" dirty="0"/>
          </a:p>
          <a:p>
            <a:pPr lvl="0"/>
            <a:r>
              <a:rPr lang="ar-IQ" sz="2000" dirty="0"/>
              <a:t>الصعوبة= 2.8 </a:t>
            </a:r>
            <a:endParaRPr lang="en-US" sz="2000" dirty="0"/>
          </a:p>
          <a:p>
            <a:r>
              <a:rPr lang="ar-IQ" sz="2000" dirty="0"/>
              <a:t>كيفية حساب المجموعات الحركية :</a:t>
            </a:r>
            <a:endParaRPr lang="en-US" sz="2000" dirty="0"/>
          </a:p>
          <a:p>
            <a:r>
              <a:rPr lang="ar-IQ" sz="2000" dirty="0"/>
              <a:t>يجب ان يؤدي اللاعب حركة من كل مجموعة لا تقل عن صعوبة (</a:t>
            </a:r>
            <a:r>
              <a:rPr lang="en-US" sz="2000" dirty="0"/>
              <a:t>B</a:t>
            </a:r>
            <a:r>
              <a:rPr lang="ar-IQ" sz="2000" dirty="0"/>
              <a:t>) بالنسبة للمجموعة (1، 2، 3، 4) اما بالنسبة للمجموعة الخامسة لا تقل عن صعوبة (</a:t>
            </a:r>
            <a:r>
              <a:rPr lang="en-US" sz="2000" dirty="0"/>
              <a:t>D</a:t>
            </a:r>
            <a:r>
              <a:rPr lang="ar-IQ" sz="2000" dirty="0"/>
              <a:t>) بالنسبة للاعبين المتقدمين كما هو مبين في الجدول التالي.</a:t>
            </a:r>
            <a:endParaRPr lang="en-US" sz="2000" dirty="0"/>
          </a:p>
        </p:txBody>
      </p:sp>
    </p:spTree>
    <p:extLst>
      <p:ext uri="{BB962C8B-B14F-4D97-AF65-F5344CB8AC3E}">
        <p14:creationId xmlns:p14="http://schemas.microsoft.com/office/powerpoint/2010/main" val="87252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25" y="980728"/>
            <a:ext cx="8528523"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16002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1221</Words>
  <Application>Microsoft Office PowerPoint</Application>
  <PresentationFormat>عرض على الشاشة (3:4)‏</PresentationFormat>
  <Paragraphs>74</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zake</dc:creator>
  <cp:lastModifiedBy>zake</cp:lastModifiedBy>
  <cp:revision>3</cp:revision>
  <dcterms:created xsi:type="dcterms:W3CDTF">2018-12-16T21:31:53Z</dcterms:created>
  <dcterms:modified xsi:type="dcterms:W3CDTF">2018-12-16T22:01:28Z</dcterms:modified>
</cp:coreProperties>
</file>